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447" r:id="rId2"/>
    <p:sldId id="448" r:id="rId3"/>
    <p:sldId id="441" r:id="rId4"/>
    <p:sldId id="442" r:id="rId5"/>
    <p:sldId id="440" r:id="rId6"/>
    <p:sldId id="443" r:id="rId7"/>
    <p:sldId id="444" r:id="rId8"/>
    <p:sldId id="445" r:id="rId9"/>
    <p:sldId id="449" r:id="rId10"/>
    <p:sldId id="44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75"/>
    <p:restoredTop sz="94322"/>
  </p:normalViewPr>
  <p:slideViewPr>
    <p:cSldViewPr snapToObjects="1" showGuides="1">
      <p:cViewPr varScale="1">
        <p:scale>
          <a:sx n="137" d="100"/>
          <a:sy n="137" d="100"/>
        </p:scale>
        <p:origin x="1992" y="200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orbel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orbel Regular" charset="0"/>
              </a:defRPr>
            </a:lvl1pPr>
          </a:lstStyle>
          <a:p>
            <a:fld id="{22CBF31C-22FF-0045-8DF3-0F34C0464FA5}" type="datetimeFigureOut">
              <a:rPr lang="en-US" smtClean="0"/>
              <a:pPr/>
              <a:t>8/24/18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orbel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orbel Regular" charset="0"/>
              </a:defRPr>
            </a:lvl1pPr>
          </a:lstStyle>
          <a:p>
            <a:fld id="{1242169C-9387-A94D-BEBC-57F60521C0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6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orbel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orbel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orbel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orbel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orbel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2169C-9387-A94D-BEBC-57F60521C0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4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2169C-9387-A94D-BEBC-57F60521C0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9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2169C-9387-A94D-BEBC-57F60521C0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1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2169C-9387-A94D-BEBC-57F60521C0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2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2169C-9387-A94D-BEBC-57F60521C0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55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2169C-9387-A94D-BEBC-57F60521C0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38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2169C-9387-A94D-BEBC-57F60521C0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5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3004"/>
          </a:xfrm>
          <a:prstGeom prst="rect">
            <a:avLst/>
          </a:prstGeom>
          <a:gradFill>
            <a:gsLst>
              <a:gs pos="0">
                <a:srgbClr val="92D050"/>
              </a:gs>
              <a:gs pos="98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orbel Regular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265" y="6410597"/>
            <a:ext cx="6391470" cy="44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0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>
            <a:off x="1143000" y="3276600"/>
            <a:ext cx="53340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MRL_Front_bluesky_72dpi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502" y="393920"/>
            <a:ext cx="9144000" cy="54923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141480"/>
            <a:ext cx="9144000" cy="584776"/>
          </a:xfrm>
          <a:prstGeom prst="rect">
            <a:avLst/>
          </a:prstGeom>
          <a:solidFill>
            <a:srgbClr val="004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>
                <a:solidFill>
                  <a:schemeClr val="bg1"/>
                </a:solidFill>
                <a:latin typeface="Corbel"/>
                <a:ea typeface="Corbel"/>
                <a:cs typeface="Corbel"/>
              </a:rPr>
              <a:t>Shared </a:t>
            </a:r>
            <a:r>
              <a:rPr lang="en-US" sz="3200" cap="small">
                <a:solidFill>
                  <a:schemeClr val="bg1"/>
                </a:solidFill>
                <a:latin typeface="Corbel"/>
                <a:ea typeface="Corbel"/>
                <a:cs typeface="Corbel"/>
              </a:rPr>
              <a:t>Experimental facilities</a:t>
            </a:r>
            <a:endParaRPr lang="en-US" sz="3200" cap="small" dirty="0">
              <a:solidFill>
                <a:schemeClr val="bg1"/>
              </a:solidFill>
              <a:latin typeface="Corbel"/>
              <a:ea typeface="Corbel"/>
              <a:cs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83268" y="6229826"/>
            <a:ext cx="322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D31B628-5EDC-844C-BC50-EF599BDCC77E}" type="slidenum">
              <a:rPr lang="en-US" sz="2400">
                <a:latin typeface="Corbel"/>
              </a:rPr>
              <a:pPr/>
              <a:t>1</a:t>
            </a:fld>
            <a:endParaRPr lang="en-US" sz="2400" dirty="0">
              <a:latin typeface="Cor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9" y="117437"/>
            <a:ext cx="644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MATERIALS RESEARCH LABORATORY AT UCSB: AN NSF MRSEC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DABED-0050-462E-9384-7D5245FF5E54}"/>
              </a:ext>
            </a:extLst>
          </p:cNvPr>
          <p:cNvSpPr txBox="1"/>
          <p:nvPr/>
        </p:nvSpPr>
        <p:spPr>
          <a:xfrm>
            <a:off x="90212" y="5885845"/>
            <a:ext cx="2346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rbel" panose="020B0503020204020204" pitchFamily="34" charset="0"/>
              </a:rPr>
              <a:t>www.mrl.ucsb.edu</a:t>
            </a:r>
          </a:p>
        </p:txBody>
      </p:sp>
    </p:spTree>
    <p:extLst>
      <p:ext uri="{BB962C8B-B14F-4D97-AF65-F5344CB8AC3E}">
        <p14:creationId xmlns:p14="http://schemas.microsoft.com/office/powerpoint/2010/main" val="1815897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401878" y="6437110"/>
            <a:ext cx="705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3E07C1-CFEF-404F-A3B2-0C4D45898F76}" type="slidenum">
              <a:rPr lang="en-US" sz="1800" smtClean="0">
                <a:solidFill>
                  <a:schemeClr val="accent1">
                    <a:lumMod val="50000"/>
                  </a:schemeClr>
                </a:solidFill>
                <a:latin typeface="Corbel Regular" charset="0"/>
                <a:ea typeface="Corbel Regular" charset="0"/>
                <a:cs typeface="Corbel Regular" charset="0"/>
              </a:rPr>
              <a:pPr/>
              <a:t>10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Corbel Regular" charset="0"/>
              <a:ea typeface="Corbel Regular" charset="0"/>
              <a:cs typeface="Corbel Regula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 Regular" charset="0"/>
                <a:ea typeface="Corbel Regular" charset="0"/>
                <a:cs typeface="Corbel Regular" charset="0"/>
              </a:rPr>
              <a:t>UCSB SEF: Usage Examples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846" y="1447233"/>
            <a:ext cx="887475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4080"/>
                </a:solidFill>
                <a:latin typeface="Corbel" charset="0"/>
                <a:ea typeface="Corbel" charset="0"/>
                <a:cs typeface="Corbel" charset="0"/>
              </a:rPr>
              <a:t>External (larger) Industry</a:t>
            </a:r>
            <a:r>
              <a:rPr lang="en-US" sz="1600" dirty="0">
                <a:solidFill>
                  <a:srgbClr val="004080"/>
                </a:solidFill>
                <a:latin typeface="Corbel" charset="0"/>
                <a:ea typeface="Corbel" charset="0"/>
                <a:cs typeface="Corbel" charset="0"/>
              </a:rPr>
              <a:t>: Allergan, Chevron, CREE, Honeywell, Lockheed Martin, </a:t>
            </a:r>
            <a:r>
              <a:rPr lang="en-US" sz="1600" dirty="0" err="1">
                <a:solidFill>
                  <a:srgbClr val="004080"/>
                </a:solidFill>
                <a:latin typeface="Corbel" charset="0"/>
                <a:ea typeface="Corbel" charset="0"/>
                <a:cs typeface="Corbel" charset="0"/>
              </a:rPr>
              <a:t>Nusil</a:t>
            </a:r>
            <a:r>
              <a:rPr lang="en-US" sz="1600" dirty="0">
                <a:solidFill>
                  <a:srgbClr val="004080"/>
                </a:solidFill>
                <a:latin typeface="Corbel" charset="0"/>
                <a:ea typeface="Corbel" charset="0"/>
                <a:cs typeface="Corbel" charset="0"/>
              </a:rPr>
              <a:t>, Raytheon, </a:t>
            </a:r>
            <a:r>
              <a:rPr lang="en-US" sz="1600" dirty="0" err="1">
                <a:solidFill>
                  <a:srgbClr val="004080"/>
                </a:solidFill>
                <a:latin typeface="Corbel" charset="0"/>
                <a:ea typeface="Corbel" charset="0"/>
                <a:cs typeface="Corbel" charset="0"/>
              </a:rPr>
              <a:t>Soraa</a:t>
            </a:r>
            <a:r>
              <a:rPr lang="en-US" sz="1600" dirty="0">
                <a:solidFill>
                  <a:srgbClr val="004080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mr-IN" sz="1600" dirty="0">
                <a:solidFill>
                  <a:srgbClr val="004080"/>
                </a:solidFill>
                <a:latin typeface="Corbel" charset="0"/>
                <a:ea typeface="Corbel" charset="0"/>
                <a:cs typeface="Corbel" charset="0"/>
              </a:rPr>
              <a:t>…</a:t>
            </a:r>
            <a:r>
              <a:rPr lang="en-US" sz="1600" dirty="0">
                <a:solidFill>
                  <a:srgbClr val="004080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600" b="1" dirty="0">
                <a:solidFill>
                  <a:srgbClr val="004080"/>
                </a:solidFill>
                <a:latin typeface="Corbel" charset="0"/>
                <a:ea typeface="Corbel" charset="0"/>
                <a:cs typeface="Corbel" charset="0"/>
              </a:rPr>
              <a:t>Start-ups: </a:t>
            </a:r>
            <a:r>
              <a:rPr lang="en-US" sz="1600" dirty="0" err="1">
                <a:solidFill>
                  <a:srgbClr val="004080"/>
                </a:solidFill>
                <a:latin typeface="Corbel" charset="0"/>
                <a:ea typeface="Corbel" charset="0"/>
                <a:cs typeface="Corbel" charset="0"/>
              </a:rPr>
              <a:t>Apeel</a:t>
            </a:r>
            <a:r>
              <a:rPr lang="en-US" sz="1600" dirty="0">
                <a:solidFill>
                  <a:srgbClr val="004080"/>
                </a:solidFill>
                <a:latin typeface="Corbel" charset="0"/>
                <a:ea typeface="Corbel" charset="0"/>
                <a:cs typeface="Corbel" charset="0"/>
              </a:rPr>
              <a:t>, Fluency Lighting, Next Energy Technologies, Milo Sensors, </a:t>
            </a:r>
            <a:r>
              <a:rPr lang="en-US" sz="1600" dirty="0" err="1">
                <a:solidFill>
                  <a:srgbClr val="004080"/>
                </a:solidFill>
                <a:latin typeface="Corbel" charset="0"/>
                <a:ea typeface="Corbel" charset="0"/>
                <a:cs typeface="Corbel" charset="0"/>
              </a:rPr>
              <a:t>Soraa</a:t>
            </a:r>
            <a:r>
              <a:rPr lang="en-US" sz="1600" dirty="0">
                <a:solidFill>
                  <a:srgbClr val="004080"/>
                </a:solidFill>
                <a:latin typeface="Corbel" charset="0"/>
                <a:ea typeface="Corbel" charset="0"/>
                <a:cs typeface="Corbel" charset="0"/>
              </a:rPr>
              <a:t> Laser </a:t>
            </a:r>
            <a:r>
              <a:rPr lang="mr-IN" sz="1600" dirty="0">
                <a:solidFill>
                  <a:srgbClr val="004080"/>
                </a:solidFill>
                <a:latin typeface="Corbel" charset="0"/>
                <a:ea typeface="Corbel" charset="0"/>
                <a:cs typeface="Corbel" charset="0"/>
              </a:rPr>
              <a:t>…</a:t>
            </a:r>
            <a:r>
              <a:rPr lang="en-US" sz="1600" dirty="0">
                <a:solidFill>
                  <a:srgbClr val="004080"/>
                </a:solidFill>
                <a:latin typeface="Corbel" charset="0"/>
                <a:ea typeface="Corbel" charset="0"/>
                <a:cs typeface="Corbel" charset="0"/>
              </a:rPr>
              <a:t>  (90 companies total). ;  </a:t>
            </a:r>
            <a:r>
              <a:rPr lang="en-US" sz="1600" b="1" dirty="0">
                <a:solidFill>
                  <a:srgbClr val="004080"/>
                </a:solidFill>
                <a:latin typeface="Corbel" charset="0"/>
                <a:ea typeface="Corbel" charset="0"/>
                <a:cs typeface="Corbel" charset="0"/>
              </a:rPr>
              <a:t>External Academia</a:t>
            </a:r>
            <a:r>
              <a:rPr lang="en-US" sz="1600" dirty="0">
                <a:solidFill>
                  <a:srgbClr val="004080"/>
                </a:solidFill>
                <a:latin typeface="Corbel" charset="0"/>
                <a:ea typeface="Corbel" charset="0"/>
                <a:cs typeface="Corbel" charset="0"/>
              </a:rPr>
              <a:t>:  Berkeley, Cal Poly SLO, Caltech, Northwestern, Oberlin College, Washington University </a:t>
            </a:r>
            <a:r>
              <a:rPr lang="mr-IN" sz="1600" dirty="0">
                <a:solidFill>
                  <a:srgbClr val="004080"/>
                </a:solidFill>
                <a:latin typeface="Corbel" charset="0"/>
                <a:ea typeface="Corbel" charset="0"/>
                <a:cs typeface="Corbel" charset="0"/>
              </a:rPr>
              <a:t>…</a:t>
            </a:r>
            <a:r>
              <a:rPr lang="en-US" sz="1600" dirty="0">
                <a:solidFill>
                  <a:srgbClr val="004080"/>
                </a:solidFill>
                <a:latin typeface="Corbel" charset="0"/>
                <a:ea typeface="Corbel" charset="0"/>
                <a:cs typeface="Corbel" charset="0"/>
              </a:rPr>
              <a:t> (25+ institutions)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846" y="533400"/>
            <a:ext cx="8874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The SEFs play a crucial role in 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education and training 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(including of 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undergraduate interns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), in supporting 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start-up companies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, sustaining our longer-term 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industrial partnerships 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(Mitsubishi and Dow), and engaging with our 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PREM partners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.  </a:t>
            </a:r>
          </a:p>
        </p:txBody>
      </p:sp>
      <p:pic>
        <p:nvPicPr>
          <p:cNvPr id="6" name="Picture 5" descr="IMG_217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46" y="2902352"/>
            <a:ext cx="1905000" cy="285660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3832" y="2743200"/>
            <a:ext cx="685799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Professor Catherine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Oertel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(Oberlin College) and Kristin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Denault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(former UCSB graduate student) at the TEMPO facility.</a:t>
            </a:r>
          </a:p>
          <a:p>
            <a:endParaRPr lang="en-US" dirty="0">
              <a:latin typeface="Corbel" charset="0"/>
              <a:ea typeface="Corbel" charset="0"/>
              <a:cs typeface="Corbel" charset="0"/>
            </a:endParaRPr>
          </a:p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Kristin continues to use the SEFs to advance for her start-up company.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803" y="4042602"/>
            <a:ext cx="6819795" cy="189590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29200" y="4100009"/>
            <a:ext cx="28969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NSF </a:t>
            </a:r>
            <a:r>
              <a:rPr lang="en-US">
                <a:latin typeface="Corbel" charset="0"/>
                <a:ea typeface="Corbel" charset="0"/>
                <a:cs typeface="Corbel" charset="0"/>
              </a:rPr>
              <a:t>1121053 acknowledged.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6846" y="2667000"/>
            <a:ext cx="887475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2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76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 2017, NSF awarded funding to eight Materials Research Science and Engineering Centers (MRSECs) for transdisciplinary work that covers all areas of materials science and helps foster collaborations on a national and international level. These six-year awards represent a significant new investment in material science exceeding $145M. (www.mrsec.org 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6707" y="1149069"/>
            <a:ext cx="7810587" cy="5251731"/>
            <a:chOff x="1219200" y="1149068"/>
            <a:chExt cx="7810587" cy="5251731"/>
          </a:xfrm>
        </p:grpSpPr>
        <p:sp>
          <p:nvSpPr>
            <p:cNvPr id="3" name="Rectangle 2"/>
            <p:cNvSpPr/>
            <p:nvPr/>
          </p:nvSpPr>
          <p:spPr>
            <a:xfrm>
              <a:off x="3352800" y="5297586"/>
              <a:ext cx="1600200" cy="533400"/>
            </a:xfrm>
            <a:prstGeom prst="rect">
              <a:avLst/>
            </a:prstGeom>
          </p:spPr>
          <p:txBody>
            <a:bodyPr rtlCol="0" anchor="ctr">
              <a:spAutoFit/>
            </a:bodyPr>
            <a:lstStyle/>
            <a:p>
              <a:pPr algn="ctr"/>
              <a:endParaRPr lang="en-US" dirty="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352800" y="5297586"/>
              <a:ext cx="1600200" cy="533400"/>
            </a:xfrm>
            <a:prstGeom prst="rect">
              <a:avLst/>
            </a:prstGeom>
          </p:spPr>
          <p:txBody>
            <a:bodyPr rtlCol="0" anchor="ctr">
              <a:spAutoFit/>
            </a:bodyPr>
            <a:lstStyle/>
            <a:p>
              <a:pPr algn="ctr"/>
              <a:endParaRPr lang="en-US" dirty="0">
                <a:latin typeface="Corbel" charset="0"/>
                <a:ea typeface="Corbel" charset="0"/>
                <a:cs typeface="Corbel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19200" y="1149068"/>
              <a:ext cx="7810587" cy="525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265136" y="4837014"/>
              <a:ext cx="1447800" cy="723900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dirty="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65136" y="5616210"/>
              <a:ext cx="1752600" cy="723900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dirty="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05400" y="5616210"/>
              <a:ext cx="1600200" cy="723900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dirty="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880172" y="3881480"/>
              <a:ext cx="1961644" cy="911028"/>
            </a:xfrm>
            <a:prstGeom prst="ellipse">
              <a:avLst/>
            </a:prstGeom>
            <a:ln w="12700">
              <a:solidFill>
                <a:srgbClr val="0070C0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dirty="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970533" y="2286000"/>
              <a:ext cx="1780922" cy="775484"/>
            </a:xfrm>
            <a:prstGeom prst="ellipse">
              <a:avLst/>
            </a:prstGeom>
            <a:ln w="12700">
              <a:solidFill>
                <a:srgbClr val="0070C0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dirty="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956372" y="3061484"/>
              <a:ext cx="1809244" cy="821344"/>
            </a:xfrm>
            <a:prstGeom prst="ellipse">
              <a:avLst/>
            </a:prstGeom>
            <a:ln w="12700">
              <a:solidFill>
                <a:srgbClr val="0070C0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dirty="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219200" y="5502584"/>
              <a:ext cx="1857122" cy="828419"/>
            </a:xfrm>
            <a:prstGeom prst="ellipse">
              <a:avLst/>
            </a:prstGeom>
            <a:ln w="12700">
              <a:solidFill>
                <a:srgbClr val="0070C0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dirty="0"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801356" y="5502584"/>
              <a:ext cx="1885444" cy="853710"/>
            </a:xfrm>
            <a:prstGeom prst="ellipse">
              <a:avLst/>
            </a:prstGeom>
            <a:ln w="12700">
              <a:solidFill>
                <a:srgbClr val="0070C0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dirty="0"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sp>
        <p:nvSpPr>
          <p:cNvPr id="16" name="Right Arrow 15"/>
          <p:cNvSpPr/>
          <p:nvPr/>
        </p:nvSpPr>
        <p:spPr>
          <a:xfrm rot="20660464">
            <a:off x="6248863" y="3882829"/>
            <a:ext cx="1066337" cy="231971"/>
          </a:xfrm>
          <a:prstGeom prst="rightArrow">
            <a:avLst/>
          </a:prstGeom>
          <a:solidFill>
            <a:srgbClr val="0070C0"/>
          </a:solidFill>
        </p:spPr>
        <p:txBody>
          <a:bodyPr rtlCol="0" anchor="ctr">
            <a:spAutoFit/>
          </a:bodyPr>
          <a:lstStyle/>
          <a:p>
            <a:pPr algn="ctr"/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7928" y="3593068"/>
            <a:ext cx="152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Renewal!!!</a:t>
            </a:r>
          </a:p>
        </p:txBody>
      </p:sp>
    </p:spTree>
    <p:extLst>
      <p:ext uri="{BB962C8B-B14F-4D97-AF65-F5344CB8AC3E}">
        <p14:creationId xmlns:p14="http://schemas.microsoft.com/office/powerpoint/2010/main" val="271960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401878" y="6437110"/>
            <a:ext cx="705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3E07C1-CFEF-404F-A3B2-0C4D45898F76}" type="slidenum">
              <a:rPr lang="en-US" sz="1800" smtClean="0">
                <a:solidFill>
                  <a:schemeClr val="accent1">
                    <a:lumMod val="50000"/>
                  </a:schemeClr>
                </a:solidFill>
                <a:latin typeface="Corbel Regular" charset="0"/>
                <a:ea typeface="Corbel Regular" charset="0"/>
                <a:cs typeface="Corbel Regular" charset="0"/>
              </a:rPr>
              <a:pPr/>
              <a:t>3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Corbel Regular" charset="0"/>
              <a:ea typeface="Corbel Regular" charset="0"/>
              <a:cs typeface="Corbel Regula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3283"/>
            <a:ext cx="91440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 Regular" charset="0"/>
                <a:ea typeface="Corbel Regular" charset="0"/>
                <a:cs typeface="Corbel Regular" charset="0"/>
              </a:rPr>
              <a:t>SEFs: Core Principles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000090"/>
                </a:solidFill>
                <a:latin typeface="Corbel" charset="0"/>
                <a:ea typeface="Corbel" charset="0"/>
                <a:cs typeface="Corbel" charset="0"/>
              </a:rPr>
              <a:t>Central, open-access, shared facilities with state-of-the-art instrumentation:</a:t>
            </a:r>
          </a:p>
        </p:txBody>
      </p:sp>
      <p:sp>
        <p:nvSpPr>
          <p:cNvPr id="5" name="Rectangle 4"/>
          <p:cNvSpPr/>
          <p:nvPr/>
        </p:nvSpPr>
        <p:spPr>
          <a:xfrm>
            <a:off x="3432108" y="1371600"/>
            <a:ext cx="4873692" cy="9279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lvl="1" indent="-2857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charset="2"/>
              <a:buChar char="§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20+ publications by Technical Directors &amp; staff </a:t>
            </a:r>
          </a:p>
          <a:p>
            <a:pPr marL="285750" lvl="1" indent="-2857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charset="2"/>
              <a:buChar char="§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Active in education and outreach</a:t>
            </a:r>
          </a:p>
          <a:p>
            <a:pPr marL="285750" lvl="1" indent="-2857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charset="2"/>
              <a:buChar char="§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Support for instrumentation development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3432108" y="2456660"/>
            <a:ext cx="4873692" cy="632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lvl="1" indent="-2857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Over 600 publications from SEFs </a:t>
            </a:r>
          </a:p>
          <a:p>
            <a:pPr marL="0" lvl="1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(DMR 1121053, excludes IRG/Seed research)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305" y="1374055"/>
            <a:ext cx="2746310" cy="1135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lvl="1" indent="-2857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charset="2"/>
              <a:buChar char="§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Equal access, training and support for ALL users</a:t>
            </a:r>
          </a:p>
          <a:p>
            <a:pPr marL="285750" lvl="1" indent="-2857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charset="2"/>
              <a:buChar char="§"/>
            </a:pPr>
            <a:r>
              <a:rPr lang="en-US" dirty="0">
                <a:solidFill>
                  <a:srgbClr val="002060"/>
                </a:solidFill>
                <a:latin typeface="Corbel" pitchFamily="34" charset="0"/>
              </a:rPr>
              <a:t>Recharge basis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3960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rbel Regular" charset="0"/>
              </a:rPr>
              <a:t>Support:   </a:t>
            </a:r>
          </a:p>
          <a:p>
            <a:r>
              <a:rPr lang="en-US" dirty="0">
                <a:latin typeface="Corbel Regular" charset="0"/>
              </a:rPr>
              <a:t>MRSEC funding is critical to maintaining world-class and constantly-evolving SEFs and is leveraged for staff support and facility and equipment upgrades.</a:t>
            </a:r>
          </a:p>
          <a:p>
            <a:endParaRPr lang="en-US" dirty="0">
              <a:latin typeface="Corbel Regular" charset="0"/>
            </a:endParaRPr>
          </a:p>
          <a:p>
            <a:r>
              <a:rPr lang="en-US" dirty="0">
                <a:latin typeface="Corbel Regular" charset="0"/>
              </a:rPr>
              <a:t>New instruments supported by MRSEC, and additionally, NSF MRI, NIH, MC-CAM, Dow, UCSB campus contributions, PI start-up and donations, external (non-University) recharge income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30085" y="3241541"/>
            <a:ext cx="4873692" cy="5909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lvl="1" indent="-2857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charset="2"/>
              <a:buChar char="§"/>
            </a:pPr>
            <a:r>
              <a:rPr lang="en-US" b="1" dirty="0">
                <a:solidFill>
                  <a:srgbClr val="002060"/>
                </a:solidFill>
                <a:latin typeface="Corbel" pitchFamily="34" charset="0"/>
              </a:rPr>
              <a:t>Over 60 publications citing DMR 1720256 (new grant starting 2017)</a:t>
            </a:r>
          </a:p>
        </p:txBody>
      </p:sp>
    </p:spTree>
    <p:extLst>
      <p:ext uri="{BB962C8B-B14F-4D97-AF65-F5344CB8AC3E}">
        <p14:creationId xmlns:p14="http://schemas.microsoft.com/office/powerpoint/2010/main" val="209392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401878" y="6437110"/>
            <a:ext cx="705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3E07C1-CFEF-404F-A3B2-0C4D45898F76}" type="slidenum">
              <a:rPr lang="en-US" sz="1800" smtClean="0">
                <a:solidFill>
                  <a:schemeClr val="accent1">
                    <a:lumMod val="50000"/>
                  </a:schemeClr>
                </a:solidFill>
                <a:latin typeface="Corbel Regular" charset="0"/>
                <a:ea typeface="Corbel Regular" charset="0"/>
                <a:cs typeface="Corbel Regular" charset="0"/>
              </a:rPr>
              <a:pPr/>
              <a:t>4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Corbel Regular" charset="0"/>
              <a:ea typeface="Corbel Regular" charset="0"/>
              <a:cs typeface="Corbel Regula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3283"/>
            <a:ext cx="91440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 Regular" charset="0"/>
                <a:ea typeface="Corbel Regular" charset="0"/>
                <a:cs typeface="Corbel Regular" charset="0"/>
              </a:rPr>
              <a:t>UCSB SEF: Description of the Facilities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848" y="3256675"/>
            <a:ext cx="5067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>
                <a:latin typeface="Corbel" panose="020B0503020204020204" pitchFamily="34" charset="0"/>
                <a:ea typeface="Corbel"/>
                <a:cs typeface="Corbel"/>
              </a:rPr>
              <a:t>*</a:t>
            </a:r>
            <a:r>
              <a:rPr lang="en-US" sz="1600" b="1" dirty="0">
                <a:latin typeface="Corbel" panose="020B0503020204020204" pitchFamily="34" charset="0"/>
                <a:ea typeface="Corbel"/>
                <a:cs typeface="Corbel"/>
              </a:rPr>
              <a:t>TEMPO</a:t>
            </a:r>
            <a:r>
              <a:rPr lang="en-US" sz="1600" dirty="0">
                <a:latin typeface="Corbel" panose="020B0503020204020204" pitchFamily="34" charset="0"/>
                <a:ea typeface="Corbel"/>
                <a:cs typeface="Corbel"/>
              </a:rPr>
              <a:t> = </a:t>
            </a:r>
            <a:r>
              <a:rPr lang="en-US" sz="1600" b="1" dirty="0">
                <a:latin typeface="Corbel" panose="020B0503020204020204" pitchFamily="34" charset="0"/>
                <a:ea typeface="Corbel"/>
                <a:cs typeface="Corbel"/>
              </a:rPr>
              <a:t>T</a:t>
            </a:r>
            <a:r>
              <a:rPr lang="en-US" sz="1600" dirty="0">
                <a:latin typeface="Corbel" panose="020B0503020204020204" pitchFamily="34" charset="0"/>
                <a:ea typeface="Corbel"/>
                <a:cs typeface="Corbel"/>
              </a:rPr>
              <a:t>hermal </a:t>
            </a:r>
            <a:r>
              <a:rPr lang="en-US" sz="1600" b="1" dirty="0">
                <a:latin typeface="Corbel" panose="020B0503020204020204" pitchFamily="34" charset="0"/>
                <a:ea typeface="Corbel"/>
                <a:cs typeface="Corbel"/>
              </a:rPr>
              <a:t>E</a:t>
            </a:r>
            <a:r>
              <a:rPr lang="en-US" sz="1600" dirty="0">
                <a:latin typeface="Corbel" panose="020B0503020204020204" pitchFamily="34" charset="0"/>
                <a:ea typeface="Corbel"/>
                <a:cs typeface="Corbel"/>
              </a:rPr>
              <a:t>lectronic </a:t>
            </a:r>
            <a:r>
              <a:rPr lang="en-US" sz="1600" b="1" dirty="0">
                <a:latin typeface="Corbel" panose="020B0503020204020204" pitchFamily="34" charset="0"/>
                <a:ea typeface="Corbel"/>
                <a:cs typeface="Corbel"/>
              </a:rPr>
              <a:t>M</a:t>
            </a:r>
            <a:r>
              <a:rPr lang="en-US" sz="1600" dirty="0">
                <a:latin typeface="Corbel" panose="020B0503020204020204" pitchFamily="34" charset="0"/>
                <a:ea typeface="Corbel"/>
                <a:cs typeface="Corbel"/>
              </a:rPr>
              <a:t>agnetic </a:t>
            </a:r>
            <a:r>
              <a:rPr lang="en-US" sz="1600" b="1" dirty="0">
                <a:latin typeface="Corbel" panose="020B0503020204020204" pitchFamily="34" charset="0"/>
                <a:ea typeface="Corbel"/>
                <a:cs typeface="Corbel"/>
              </a:rPr>
              <a:t>P</a:t>
            </a:r>
            <a:r>
              <a:rPr lang="en-US" sz="1600" dirty="0">
                <a:latin typeface="Corbel" panose="020B0503020204020204" pitchFamily="34" charset="0"/>
                <a:ea typeface="Corbel"/>
                <a:cs typeface="Corbel"/>
              </a:rPr>
              <a:t>orosity </a:t>
            </a:r>
            <a:r>
              <a:rPr lang="en-US" sz="1600" b="1" dirty="0">
                <a:latin typeface="Corbel" panose="020B0503020204020204" pitchFamily="34" charset="0"/>
                <a:ea typeface="Corbel"/>
                <a:cs typeface="Corbel"/>
              </a:rPr>
              <a:t>O</a:t>
            </a:r>
            <a:r>
              <a:rPr lang="en-US" sz="1600" dirty="0">
                <a:latin typeface="Corbel" panose="020B0503020204020204" pitchFamily="34" charset="0"/>
                <a:ea typeface="Corbel"/>
                <a:cs typeface="Corbel"/>
              </a:rPr>
              <a:t>ptical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921" y="4495800"/>
            <a:ext cx="2446158" cy="1884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01" y="566593"/>
            <a:ext cx="899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Dedicated staff contributing through training, research, education and outreach.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6976" y="4495800"/>
            <a:ext cx="321082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orbel" panose="020B0503020204020204" pitchFamily="34" charset="0"/>
                <a:ea typeface="Corbel"/>
                <a:cs typeface="Corbel"/>
              </a:rPr>
              <a:t>March 2015. Partner facilities staff not in picture.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202" y="4495800"/>
            <a:ext cx="3143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rbel" charset="0"/>
                <a:ea typeface="Corbel" charset="0"/>
                <a:cs typeface="Corbel" charset="0"/>
              </a:rPr>
              <a:t>Support model for staff:</a:t>
            </a:r>
          </a:p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70 % from facilities recharge</a:t>
            </a:r>
          </a:p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15 % from the MRSEC grant</a:t>
            </a:r>
          </a:p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15 % from UCSB and other</a:t>
            </a:r>
          </a:p>
        </p:txBody>
      </p:sp>
      <p:sp>
        <p:nvSpPr>
          <p:cNvPr id="21" name="Left Arrow Callout 20"/>
          <p:cNvSpPr/>
          <p:nvPr/>
        </p:nvSpPr>
        <p:spPr>
          <a:xfrm>
            <a:off x="7543800" y="572298"/>
            <a:ext cx="1524000" cy="1583394"/>
          </a:xfrm>
          <a:prstGeom prst="leftArrowCallout">
            <a:avLst>
              <a:gd name="adj1" fmla="val 14742"/>
              <a:gd name="adj2" fmla="val 12832"/>
              <a:gd name="adj3" fmla="val 14969"/>
              <a:gd name="adj4" fmla="val 8062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Run jointly with the California </a:t>
            </a:r>
            <a:r>
              <a:rPr lang="en-US" sz="1400" dirty="0" err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NanoSystems</a:t>
            </a:r>
            <a:r>
              <a:rPr lang="en-US" sz="14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 Institute (Director: </a:t>
            </a:r>
            <a:r>
              <a:rPr lang="en-US" sz="1400" b="1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Hawker</a:t>
            </a:r>
            <a:r>
              <a:rPr lang="en-US" sz="14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)</a:t>
            </a:r>
          </a:p>
        </p:txBody>
      </p:sp>
      <p:sp>
        <p:nvSpPr>
          <p:cNvPr id="22" name="Left Arrow Callout 21"/>
          <p:cNvSpPr/>
          <p:nvPr/>
        </p:nvSpPr>
        <p:spPr>
          <a:xfrm>
            <a:off x="7543800" y="2554313"/>
            <a:ext cx="1034690" cy="791697"/>
          </a:xfrm>
          <a:prstGeom prst="leftArrowCallout">
            <a:avLst>
              <a:gd name="adj1" fmla="val 22992"/>
              <a:gd name="adj2" fmla="val 17782"/>
              <a:gd name="adj3" fmla="val 14969"/>
              <a:gd name="adj4" fmla="val 771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rPr>
              <a:t>Partner facilities</a:t>
            </a:r>
            <a:endParaRPr lang="en-US" sz="14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10" y="1015593"/>
            <a:ext cx="7317378" cy="2224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849" y="3581400"/>
            <a:ext cx="732354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rbel" charset="0"/>
                <a:ea typeface="Corbel" charset="0"/>
                <a:cs typeface="Corbel" charset="0"/>
              </a:rPr>
              <a:t>3/1/2016 to 2/28/2017: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803 total users billing 39,906 recharge hours.        8272 of the total hours (20 %) were external (non UCSB) users. </a:t>
            </a:r>
          </a:p>
        </p:txBody>
      </p:sp>
    </p:spTree>
    <p:extLst>
      <p:ext uri="{BB962C8B-B14F-4D97-AF65-F5344CB8AC3E}">
        <p14:creationId xmlns:p14="http://schemas.microsoft.com/office/powerpoint/2010/main" val="154145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401878" y="6437110"/>
            <a:ext cx="705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3E07C1-CFEF-404F-A3B2-0C4D45898F76}" type="slidenum">
              <a:rPr lang="en-US" sz="1800" smtClean="0">
                <a:solidFill>
                  <a:schemeClr val="accent1">
                    <a:lumMod val="50000"/>
                  </a:schemeClr>
                </a:solidFill>
                <a:latin typeface="Corbel Regular" charset="0"/>
                <a:ea typeface="Corbel Regular" charset="0"/>
                <a:cs typeface="Corbel Regular" charset="0"/>
              </a:rPr>
              <a:pPr/>
              <a:t>5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Corbel Regular" charset="0"/>
              <a:ea typeface="Corbel Regular" charset="0"/>
              <a:cs typeface="Corbel Regula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3283"/>
            <a:ext cx="9144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 Regular" charset="0"/>
                <a:ea typeface="Corbel Regular" charset="0"/>
                <a:cs typeface="Corbel Regular" charset="0"/>
              </a:rPr>
              <a:t>Shared Experimental Facilities (SEFs) and MRFN (coordinated by Craig Hawker)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9220"/>
            <a:ext cx="9144000" cy="44555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39" y="560478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Dr. Amanda Strom, Technical Director of the TEMPO facility, training users on ICP-AAS.</a:t>
            </a:r>
          </a:p>
        </p:txBody>
      </p:sp>
    </p:spTree>
    <p:extLst>
      <p:ext uri="{BB962C8B-B14F-4D97-AF65-F5344CB8AC3E}">
        <p14:creationId xmlns:p14="http://schemas.microsoft.com/office/powerpoint/2010/main" val="137893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401878" y="6437110"/>
            <a:ext cx="705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3E07C1-CFEF-404F-A3B2-0C4D45898F76}" type="slidenum">
              <a:rPr lang="en-US" sz="1800" smtClean="0">
                <a:solidFill>
                  <a:schemeClr val="accent1">
                    <a:lumMod val="50000"/>
                  </a:schemeClr>
                </a:solidFill>
                <a:latin typeface="Corbel Regular" charset="0"/>
                <a:ea typeface="Corbel Regular" charset="0"/>
                <a:cs typeface="Corbel Regular" charset="0"/>
              </a:rPr>
              <a:pPr/>
              <a:t>6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Corbel Regular" charset="0"/>
              <a:ea typeface="Corbel Regular" charset="0"/>
              <a:cs typeface="Corbel Regula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3283"/>
            <a:ext cx="91440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 Regular" charset="0"/>
                <a:ea typeface="Corbel Regular" charset="0"/>
                <a:cs typeface="Corbel Regular" charset="0"/>
              </a:rPr>
              <a:t>Materials Research Facilities Network: Continued Leadership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49" y="1121137"/>
            <a:ext cx="8994796" cy="4136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046345" y="4575026"/>
            <a:ext cx="40386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Corbel" pitchFamily="34" charset="0"/>
              </a:rPr>
              <a:t>Recent screengrab of the MRFN website.</a:t>
            </a:r>
          </a:p>
          <a:p>
            <a:r>
              <a:rPr lang="en-US" dirty="0">
                <a:latin typeface="Corbel" pitchFamily="34" charset="0"/>
              </a:rPr>
              <a:t>www.mrfn.org</a:t>
            </a:r>
          </a:p>
        </p:txBody>
      </p:sp>
    </p:spTree>
    <p:extLst>
      <p:ext uri="{BB962C8B-B14F-4D97-AF65-F5344CB8AC3E}">
        <p14:creationId xmlns:p14="http://schemas.microsoft.com/office/powerpoint/2010/main" val="27011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401878" y="6437110"/>
            <a:ext cx="705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3E07C1-CFEF-404F-A3B2-0C4D45898F76}" type="slidenum">
              <a:rPr lang="en-US" sz="1800" smtClean="0">
                <a:solidFill>
                  <a:schemeClr val="accent1">
                    <a:lumMod val="50000"/>
                  </a:schemeClr>
                </a:solidFill>
                <a:latin typeface="Corbel Regular" charset="0"/>
                <a:ea typeface="Corbel Regular" charset="0"/>
                <a:cs typeface="Corbel Regular" charset="0"/>
              </a:rPr>
              <a:pPr/>
              <a:t>7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Corbel Regular" charset="0"/>
              <a:ea typeface="Corbel Regular" charset="0"/>
              <a:cs typeface="Corbel Regula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3283"/>
            <a:ext cx="91440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 Regular" charset="0"/>
                <a:ea typeface="Corbel Regular" charset="0"/>
                <a:cs typeface="Corbel Regular" charset="0"/>
              </a:rPr>
              <a:t>SEFs: Total Space Exceeding 20,000 ASF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123086" y="548927"/>
            <a:ext cx="5020914" cy="156966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rbel"/>
                <a:cs typeface="Corbel"/>
              </a:rPr>
              <a:t>Elings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rbel"/>
                <a:cs typeface="Corbel"/>
              </a:rPr>
              <a:t> Hall</a:t>
            </a: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Corbel"/>
                <a:cs typeface="Corbel"/>
              </a:rPr>
              <a:t>Microscopy and Microanalysis </a:t>
            </a:r>
            <a:r>
              <a:rPr lang="en-US" sz="1600" dirty="0">
                <a:solidFill>
                  <a:srgbClr val="002060"/>
                </a:solidFill>
                <a:latin typeface="Corbel"/>
                <a:cs typeface="Corbel"/>
              </a:rPr>
              <a:t>(Partner Facility)</a:t>
            </a: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Corbel"/>
                <a:cs typeface="Corbel"/>
              </a:rPr>
              <a:t>Spectroscopy</a:t>
            </a:r>
            <a:r>
              <a:rPr lang="en-US" sz="1600" dirty="0">
                <a:solidFill>
                  <a:srgbClr val="002060"/>
                </a:solidFill>
                <a:latin typeface="Corbel"/>
                <a:cs typeface="Corbel"/>
              </a:rPr>
              <a:t> (NMR, ESR)</a:t>
            </a: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Corbel"/>
                <a:cs typeface="Corbel"/>
              </a:rPr>
              <a:t>X-Ray</a:t>
            </a:r>
            <a:r>
              <a:rPr lang="en-US" sz="1600" dirty="0">
                <a:solidFill>
                  <a:srgbClr val="002060"/>
                </a:solidFill>
                <a:latin typeface="Corbel"/>
                <a:cs typeface="Corbel"/>
              </a:rPr>
              <a:t> (powder and thin film)</a:t>
            </a: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Corbel"/>
                <a:cs typeface="Corbel"/>
              </a:rPr>
              <a:t>Computation</a:t>
            </a:r>
            <a:r>
              <a:rPr lang="en-US" sz="1600" dirty="0">
                <a:solidFill>
                  <a:srgbClr val="002060"/>
                </a:solidFill>
                <a:latin typeface="Corbel"/>
                <a:cs typeface="Corbel"/>
              </a:rPr>
              <a:t> (Partner Facility)</a:t>
            </a: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Corbel"/>
                <a:cs typeface="Corbel"/>
              </a:rPr>
              <a:t>Energy</a:t>
            </a:r>
            <a:r>
              <a:rPr lang="en-US" sz="1600" dirty="0">
                <a:solidFill>
                  <a:srgbClr val="002060"/>
                </a:solidFill>
                <a:latin typeface="Corbel"/>
                <a:cs typeface="Corbel"/>
              </a:rPr>
              <a:t> (</a:t>
            </a:r>
            <a:r>
              <a:rPr lang="en-US" sz="1600" dirty="0" err="1">
                <a:solidFill>
                  <a:srgbClr val="002060"/>
                </a:solidFill>
                <a:latin typeface="Corbel"/>
                <a:cs typeface="Corbel"/>
              </a:rPr>
              <a:t>photovoltaics</a:t>
            </a:r>
            <a:r>
              <a:rPr lang="en-US" sz="1600" dirty="0">
                <a:solidFill>
                  <a:srgbClr val="002060"/>
                </a:solidFill>
                <a:latin typeface="Corbel"/>
                <a:cs typeface="Corbel"/>
              </a:rPr>
              <a:t>)</a:t>
            </a:r>
          </a:p>
        </p:txBody>
      </p:sp>
      <p:pic>
        <p:nvPicPr>
          <p:cNvPr id="9" name="Picture 8" descr="UCSB-facilities-ma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652" y="2149393"/>
            <a:ext cx="3561876" cy="2623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4" y="613198"/>
            <a:ext cx="3367694" cy="224962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514012" y="4851916"/>
            <a:ext cx="5474478" cy="1323439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rbel"/>
                <a:cs typeface="Corbel"/>
              </a:rPr>
              <a:t>MRL Building (new 2,000 ASF infill space is circled)</a:t>
            </a: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Corbel"/>
                <a:cs typeface="Corbel"/>
              </a:rPr>
              <a:t>TEMPO</a:t>
            </a:r>
            <a:r>
              <a:rPr lang="en-US" sz="1600" dirty="0">
                <a:solidFill>
                  <a:srgbClr val="002060"/>
                </a:solidFill>
                <a:latin typeface="Corbel"/>
                <a:cs typeface="Corbel"/>
              </a:rPr>
              <a:t> [Thermal, Electronic, Magnetic, Porosity, and Optical] </a:t>
            </a: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Corbel"/>
                <a:cs typeface="Corbel"/>
              </a:rPr>
              <a:t>Polymer</a:t>
            </a: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Corbel"/>
                <a:cs typeface="Corbel"/>
              </a:rPr>
              <a:t>X-Ray</a:t>
            </a:r>
            <a:r>
              <a:rPr lang="en-US" sz="1600" dirty="0">
                <a:solidFill>
                  <a:srgbClr val="002060"/>
                </a:solidFill>
                <a:latin typeface="Corbel"/>
                <a:cs typeface="Corbel"/>
              </a:rPr>
              <a:t> (small and wide angle) </a:t>
            </a: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Corbel"/>
                <a:cs typeface="Corbel"/>
              </a:rPr>
              <a:t>Energy</a:t>
            </a:r>
            <a:r>
              <a:rPr lang="en-US" sz="1600" dirty="0">
                <a:solidFill>
                  <a:srgbClr val="002060"/>
                </a:solidFill>
                <a:latin typeface="Corbel"/>
                <a:cs typeface="Corbel"/>
              </a:rPr>
              <a:t> (batteries and </a:t>
            </a:r>
            <a:r>
              <a:rPr lang="en-US" sz="1600" dirty="0" err="1">
                <a:solidFill>
                  <a:srgbClr val="002060"/>
                </a:solidFill>
                <a:latin typeface="Corbel"/>
                <a:cs typeface="Corbel"/>
              </a:rPr>
              <a:t>supercapacitors</a:t>
            </a:r>
            <a:r>
              <a:rPr lang="en-US" sz="1600" dirty="0">
                <a:solidFill>
                  <a:srgbClr val="002060"/>
                </a:solidFill>
                <a:latin typeface="Corbel"/>
                <a:cs typeface="Corbel"/>
              </a:rPr>
              <a:t>)</a:t>
            </a:r>
          </a:p>
        </p:txBody>
      </p:sp>
      <p:sp>
        <p:nvSpPr>
          <p:cNvPr id="13" name="Oval 12"/>
          <p:cNvSpPr/>
          <p:nvPr/>
        </p:nvSpPr>
        <p:spPr>
          <a:xfrm>
            <a:off x="6769397" y="2163907"/>
            <a:ext cx="832514" cy="15253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 Regular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458682" y="2058854"/>
            <a:ext cx="3564210" cy="1538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946698" y="4236003"/>
            <a:ext cx="1023582" cy="5933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 Regular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514012" y="4532671"/>
            <a:ext cx="1432686" cy="811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34" y="3018828"/>
            <a:ext cx="3367694" cy="33643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1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401878" y="6437110"/>
            <a:ext cx="705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3E07C1-CFEF-404F-A3B2-0C4D45898F76}" type="slidenum">
              <a:rPr lang="en-US" sz="1800" smtClean="0">
                <a:solidFill>
                  <a:schemeClr val="accent1">
                    <a:lumMod val="50000"/>
                  </a:schemeClr>
                </a:solidFill>
                <a:latin typeface="Corbel Regular" charset="0"/>
                <a:ea typeface="Corbel Regular" charset="0"/>
                <a:cs typeface="Corbel Regular" charset="0"/>
              </a:rPr>
              <a:pPr/>
              <a:t>8</a:t>
            </a:fld>
            <a:endParaRPr lang="en-US" sz="1800" dirty="0">
              <a:solidFill>
                <a:schemeClr val="accent1">
                  <a:lumMod val="50000"/>
                </a:schemeClr>
              </a:solidFill>
              <a:latin typeface="Corbel Regular" charset="0"/>
              <a:ea typeface="Corbel Regular" charset="0"/>
              <a:cs typeface="Corbel Regula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3283"/>
            <a:ext cx="91440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 Regular" charset="0"/>
                <a:ea typeface="Corbel Regular" charset="0"/>
                <a:cs typeface="Corbel Regular" charset="0"/>
              </a:rPr>
              <a:t>SEFs: Recent and Planned Acquisition</a:t>
            </a:r>
          </a:p>
        </p:txBody>
      </p:sp>
      <p:pic>
        <p:nvPicPr>
          <p:cNvPr id="18" name="Picture 2" descr="U:\Old Drive\Photos\UCSB\NMR lab\DNP-NMR facilities, UCSB, 2015-11-0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2209800"/>
            <a:ext cx="4177988" cy="23363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99461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400 MHz/</a:t>
            </a:r>
            <a:r>
              <a:rPr lang="fi-FI" dirty="0">
                <a:latin typeface="Corbel" charset="0"/>
                <a:ea typeface="Corbel" charset="0"/>
                <a:cs typeface="Corbel" charset="0"/>
              </a:rPr>
              <a:t> 263 GHz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DNP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ssNMR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: NSF-MRI led by </a:t>
            </a:r>
            <a:r>
              <a:rPr lang="en-US" b="1" dirty="0" err="1">
                <a:latin typeface="Corbel" charset="0"/>
                <a:ea typeface="Corbel" charset="0"/>
                <a:cs typeface="Corbel" charset="0"/>
              </a:rPr>
              <a:t>Chmelka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(also see IRG-3). </a:t>
            </a:r>
          </a:p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Unique for a  shared facility in the US.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2083676"/>
            <a:ext cx="2658746" cy="2658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4572000" y="70837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14 T/10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mK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 closed-cycle system from Oxford: NSF-MRI led by Stemmer and </a:t>
            </a:r>
            <a:r>
              <a:rPr lang="en-US" b="1" dirty="0">
                <a:latin typeface="Corbel" charset="0"/>
                <a:ea typeface="Corbel" charset="0"/>
                <a:cs typeface="Corbel" charset="0"/>
              </a:rPr>
              <a:t>Wilson</a:t>
            </a:r>
            <a:r>
              <a:rPr lang="en-US" dirty="0">
                <a:latin typeface="Corbel" charset="0"/>
                <a:ea typeface="Corbel" charset="0"/>
                <a:cs typeface="Corbel" charset="0"/>
              </a:rPr>
              <a:t>. </a:t>
            </a:r>
          </a:p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Unique for a  shared University facility in the US.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8600" y="5020270"/>
            <a:ext cx="86868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Future plans include acquisition of GPU computing nodes, an ultrafast (100 kHz) MAS NMR spinning probe, a thermal conductivity measurement system, and new detectors for scanning electron microscopy.</a:t>
            </a:r>
          </a:p>
        </p:txBody>
      </p:sp>
    </p:spTree>
    <p:extLst>
      <p:ext uri="{BB962C8B-B14F-4D97-AF65-F5344CB8AC3E}">
        <p14:creationId xmlns:p14="http://schemas.microsoft.com/office/powerpoint/2010/main" val="132933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0806" y="1591751"/>
            <a:ext cx="3352800" cy="352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33283"/>
            <a:ext cx="91440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 Regular" charset="0"/>
                <a:ea typeface="Corbel Regular" charset="0"/>
                <a:cs typeface="Corbel Regular" charset="0"/>
              </a:rPr>
              <a:t>SEFs: Recent Additions in the Polymer Characterization Facility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01964" y="885447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2015 Acquisition: Waters Acquity H-class UPLC with Xevo G2-XS 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ToF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2017: Upgrade to Q-</a:t>
            </a:r>
            <a:r>
              <a:rPr lang="en-US" dirty="0" err="1">
                <a:latin typeface="Corbel" charset="0"/>
                <a:ea typeface="Corbel" charset="0"/>
                <a:cs typeface="Corbel" charset="0"/>
              </a:rPr>
              <a:t>ToF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212" y="5181600"/>
            <a:ext cx="4863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2016 Acquisition: Waters Acquity Advanced Polymer Characterization (APC) instrument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6800" y="885447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2017 Acquisition: TA Instruments Dynamic Mechanical Analyzer (DMA850)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043113"/>
            <a:ext cx="28575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>
            <a:latin typeface="Corbel" charset="0"/>
            <a:ea typeface="Corbel" charset="0"/>
            <a:cs typeface="Corbel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2284</TotalTime>
  <Words>717</Words>
  <Application>Microsoft Macintosh PowerPoint</Application>
  <PresentationFormat>On-screen Show (4:3)</PresentationFormat>
  <Paragraphs>80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Corbel 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Seshadri</dc:creator>
  <cp:lastModifiedBy>Microsoft Office User</cp:lastModifiedBy>
  <cp:revision>172</cp:revision>
  <dcterms:created xsi:type="dcterms:W3CDTF">2017-02-28T06:44:39Z</dcterms:created>
  <dcterms:modified xsi:type="dcterms:W3CDTF">2018-08-24T12:07:27Z</dcterms:modified>
</cp:coreProperties>
</file>